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o" panose="020B0604020202020204"/>
      <p:regular r:id="rId17"/>
      <p: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Merriweather Sans" panose="020B0604020202020204" charset="0"/>
      <p:italic r:id="rId23"/>
      <p:boldItalic r:id="rId24"/>
    </p:embeddedFont>
    <p:embeddedFont>
      <p:font typeface="Cabin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9075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9688" marR="0" lvl="0" indent="-1587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Instructor: Make sure each student is able to get to </a:t>
            </a:r>
            <a:r>
              <a:rPr lang="en-US" sz="1200">
                <a:latin typeface="Merriweather Sans"/>
                <a:ea typeface="Merriweather Sans"/>
                <a:cs typeface="Merriweather Sans"/>
                <a:sym typeface="Merriweather Sans"/>
              </a:rPr>
              <a:t>Chrome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and find this button. </a:t>
            </a:r>
            <a:r>
              <a:rPr lang="en-US" sz="1200">
                <a:latin typeface="Merriweather Sans"/>
                <a:ea typeface="Merriweather Sans"/>
                <a:cs typeface="Merriweather Sans"/>
                <a:sym typeface="Merriweather Sans"/>
              </a:rPr>
              <a:t>Be sure they know NOT to add www before the word “accounts”.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Instructor: Be sure to have students complete all these steps before you move to the next slide. If some are having trouble, have them help each other.</a:t>
            </a: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Instructor: Be sure all students advance to the Next step and have clicked Continue</a:t>
            </a: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999" y="155250"/>
            <a:ext cx="1712924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4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SzPct val="100000"/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999" y="155250"/>
            <a:ext cx="1712924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oogle account im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ogle Accou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4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80"/>
            <a:ext cx="23673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  <p:pic>
        <p:nvPicPr>
          <p:cNvPr id="34" name="Shape 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475" y="5415275"/>
            <a:ext cx="1211675" cy="124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oo.gl/PzTP1y" TargetMode="External"/><Relationship Id="rId5" Type="http://schemas.openxmlformats.org/officeDocument/2006/relationships/hyperlink" Target="https://accounts.google.com/signup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ccounts.google.com/signup" TargetMode="External"/><Relationship Id="rId5" Type="http://schemas.openxmlformats.org/officeDocument/2006/relationships/hyperlink" Target="https://goo.gl/U5hx6H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fredmaciasgodinez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  <p:sp>
        <p:nvSpPr>
          <p:cNvPr id="101" name="Shape 101"/>
          <p:cNvSpPr txBox="1">
            <a:spLocks noGrp="1"/>
          </p:cNvSpPr>
          <p:nvPr>
            <p:ph type="title" idx="4294967295"/>
          </p:nvPr>
        </p:nvSpPr>
        <p:spPr>
          <a:xfrm>
            <a:off x="586150" y="379325"/>
            <a:ext cx="7583400" cy="157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4800" b="1">
                <a:solidFill>
                  <a:srgbClr val="666666"/>
                </a:solidFill>
              </a:rPr>
              <a:t>How to Create a </a:t>
            </a:r>
          </a:p>
          <a:p>
            <a:pPr lvl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4800" b="1">
                <a:solidFill>
                  <a:srgbClr val="666666"/>
                </a:solidFill>
              </a:rPr>
              <a:t>Google Account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475" y="2445900"/>
            <a:ext cx="3119149" cy="32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512" y="1557337"/>
            <a:ext cx="55149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 idx="4294967295"/>
          </p:nvPr>
        </p:nvSpPr>
        <p:spPr>
          <a:xfrm>
            <a:off x="567000" y="265271"/>
            <a:ext cx="76200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eo"/>
              <a:buNone/>
            </a:pPr>
            <a:endParaRPr sz="3600" dirty="0"/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eo"/>
              <a:buNone/>
            </a:pPr>
            <a:r>
              <a:rPr lang="en-US" sz="3600" i="0" u="none" strike="noStrike" cap="none" dirty="0">
                <a:solidFill>
                  <a:schemeClr val="dk2"/>
                </a:solidFill>
              </a:rPr>
              <a:t>Let’s sign up!</a:t>
            </a:r>
            <a:r>
              <a:rPr lang="en-US" sz="4600" b="1" i="0" u="none" strike="noStrike" cap="none" dirty="0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rPr>
              <a:t/>
            </a:r>
            <a:br>
              <a:rPr lang="en-US" sz="4600" b="1" i="0" u="none" strike="noStrike" cap="none" dirty="0">
                <a:solidFill>
                  <a:schemeClr val="dk2"/>
                </a:solidFill>
                <a:latin typeface="Geo"/>
                <a:ea typeface="Geo"/>
                <a:cs typeface="Geo"/>
                <a:sym typeface="Geo"/>
              </a:rPr>
            </a:br>
            <a:endParaRPr lang="en-US" sz="4600" b="1" i="0" u="none" strike="noStrike" cap="none" dirty="0">
              <a:solidFill>
                <a:schemeClr val="dk2"/>
              </a:solidFill>
              <a:latin typeface="Geo"/>
              <a:ea typeface="Geo"/>
              <a:cs typeface="Geo"/>
              <a:sym typeface="Geo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400" y="2027351"/>
            <a:ext cx="258649" cy="25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t="-1071" r="43454" b="80299"/>
          <a:stretch/>
        </p:blipFill>
        <p:spPr>
          <a:xfrm>
            <a:off x="1171325" y="4555866"/>
            <a:ext cx="5170549" cy="14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04800" y="1258200"/>
            <a:ext cx="8001000" cy="47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You </a:t>
            </a:r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will only need to do this once</a:t>
            </a:r>
            <a:r>
              <a:rPr lang="en-US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-US" sz="8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indent="-228600"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With your </a:t>
            </a:r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mouse, double click the Chrome icon        in the lower right hand corner to open Google</a:t>
            </a:r>
            <a:r>
              <a:rPr lang="en-US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</a:t>
            </a:r>
          </a:p>
          <a:p>
            <a:pPr marL="342900" indent="-228600">
              <a:buClr>
                <a:schemeClr val="accent1"/>
              </a:buClr>
              <a:buSzPct val="100000"/>
              <a:buFont typeface="Arial"/>
              <a:buChar char="•"/>
            </a:pPr>
            <a:endParaRPr lang="en-US" sz="8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lvl="0" indent="-228600"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 the address bar </a:t>
            </a:r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type </a:t>
            </a:r>
            <a:r>
              <a:rPr lang="en-US" sz="22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type</a:t>
            </a:r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latin typeface="Calibri" panose="020F0502020204030204" pitchFamily="34" charset="0"/>
                <a:hlinkClick r:id="rId5"/>
              </a:rPr>
              <a:t>https://accounts.google.com/signup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and press the Enter key on your Chromebook</a:t>
            </a:r>
            <a:r>
              <a:rPr lang="en-US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. </a:t>
            </a:r>
          </a:p>
          <a:p>
            <a:pPr marL="114300" lvl="3">
              <a:lnSpc>
                <a:spcPct val="150000"/>
              </a:lnSpc>
              <a:buClr>
                <a:schemeClr val="accent1"/>
              </a:buClr>
              <a:buSzPct val="100000"/>
            </a:pPr>
            <a:r>
              <a:rPr lang="en-US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    *</a:t>
            </a:r>
            <a:r>
              <a:rPr lang="en-US" sz="2200" dirty="0" smtClean="0">
                <a:solidFill>
                  <a:srgbClr val="2F2B2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2F2B2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Para las </a:t>
            </a:r>
            <a:r>
              <a:rPr lang="en-US" sz="2200" dirty="0" err="1">
                <a:solidFill>
                  <a:srgbClr val="2F2B2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instrucciones</a:t>
            </a:r>
            <a:r>
              <a:rPr lang="en-US" sz="2200" dirty="0">
                <a:solidFill>
                  <a:srgbClr val="2F2B2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2F2B2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en</a:t>
            </a:r>
            <a:r>
              <a:rPr lang="en-US" sz="2200" dirty="0">
                <a:solidFill>
                  <a:srgbClr val="2F2B2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2F2B2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Español</a:t>
            </a:r>
            <a:r>
              <a:rPr lang="en-US" sz="2200" dirty="0">
                <a:solidFill>
                  <a:srgbClr val="2F2B2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 </a:t>
            </a:r>
            <a:r>
              <a:rPr lang="en-US" sz="2200" u="sng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  <a:hlinkClick r:id="rId6"/>
              </a:rPr>
              <a:t>https://goo.gl/PzTP1y</a:t>
            </a:r>
            <a:r>
              <a:rPr lang="en-US" sz="2200" dirty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</a:t>
            </a:r>
            <a:endParaRPr lang="en-US" sz="2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indent="-228600">
              <a:lnSpc>
                <a:spcPct val="90000"/>
              </a:lnSpc>
              <a:buClr>
                <a:schemeClr val="accent1"/>
              </a:buClr>
              <a:buSzPct val="100000"/>
              <a:buFont typeface="Arial"/>
              <a:buChar char="•"/>
            </a:pPr>
            <a:endParaRPr sz="2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cxnSp>
        <p:nvCxnSpPr>
          <p:cNvPr id="112" name="Shape 112"/>
          <p:cNvCxnSpPr/>
          <p:nvPr/>
        </p:nvCxnSpPr>
        <p:spPr>
          <a:xfrm rot="10800000" flipH="1">
            <a:off x="1517750" y="5133200"/>
            <a:ext cx="583200" cy="5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118" name="Shape 118"/>
          <p:cNvSpPr txBox="1">
            <a:spLocks noGrp="1"/>
          </p:cNvSpPr>
          <p:nvPr>
            <p:ph type="title" idx="4294967295"/>
          </p:nvPr>
        </p:nvSpPr>
        <p:spPr>
          <a:xfrm>
            <a:off x="456725" y="340233"/>
            <a:ext cx="47358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Let’s sign up!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4294967295"/>
          </p:nvPr>
        </p:nvSpPr>
        <p:spPr>
          <a:xfrm>
            <a:off x="505924" y="1600200"/>
            <a:ext cx="7114200" cy="480079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2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Create account</a:t>
            </a:r>
          </a:p>
          <a:p>
            <a:pPr marL="0" marR="0" lvl="0" indent="0" algn="l" rtl="0"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l="29930" t="27181" r="32962" b="19310"/>
          <a:stretch/>
        </p:blipFill>
        <p:spPr>
          <a:xfrm>
            <a:off x="2057400" y="2583066"/>
            <a:ext cx="3657600" cy="3667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Shape 121"/>
          <p:cNvCxnSpPr/>
          <p:nvPr/>
        </p:nvCxnSpPr>
        <p:spPr>
          <a:xfrm rot="10800000" flipH="1">
            <a:off x="2536625" y="5509100"/>
            <a:ext cx="1018800" cy="56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 idx="4294967295"/>
          </p:nvPr>
        </p:nvSpPr>
        <p:spPr>
          <a:xfrm>
            <a:off x="288550" y="115375"/>
            <a:ext cx="5501400" cy="1143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This is what you will see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25130" t="12859" r="14108" b="6162"/>
          <a:stretch/>
        </p:blipFill>
        <p:spPr>
          <a:xfrm>
            <a:off x="375425" y="1071201"/>
            <a:ext cx="4159975" cy="41566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8" name="Shape 12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400" y="3719438"/>
            <a:ext cx="4264237" cy="288561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30" name="Shape 130"/>
          <p:cNvCxnSpPr/>
          <p:nvPr/>
        </p:nvCxnSpPr>
        <p:spPr>
          <a:xfrm>
            <a:off x="3110850" y="6292525"/>
            <a:ext cx="9744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1" name="Shape 131"/>
          <p:cNvSpPr txBox="1"/>
          <p:nvPr/>
        </p:nvSpPr>
        <p:spPr>
          <a:xfrm>
            <a:off x="1564950" y="5490175"/>
            <a:ext cx="2520300" cy="6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Las Instrucciones en Español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https://goo.gl/U5hx6H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2" name="Shape 132"/>
          <p:cNvCxnSpPr/>
          <p:nvPr/>
        </p:nvCxnSpPr>
        <p:spPr>
          <a:xfrm rot="10800000">
            <a:off x="4808375" y="2088350"/>
            <a:ext cx="738000" cy="9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" name="Shape 133"/>
          <p:cNvSpPr txBox="1"/>
          <p:nvPr/>
        </p:nvSpPr>
        <p:spPr>
          <a:xfrm>
            <a:off x="4676825" y="1350262"/>
            <a:ext cx="3739800" cy="6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English instructions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https://accounts.google.com/signup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 idx="4294967295"/>
          </p:nvPr>
        </p:nvSpPr>
        <p:spPr>
          <a:xfrm>
            <a:off x="457200" y="274633"/>
            <a:ext cx="65202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mbria"/>
              <a:buNone/>
            </a:pPr>
            <a:r>
              <a:rPr lang="en-US" sz="3600">
                <a:solidFill>
                  <a:srgbClr val="666666"/>
                </a:solidFill>
              </a:rPr>
              <a:t>Enter your information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140" name="Shape 140"/>
          <p:cNvSpPr txBox="1">
            <a:spLocks noGrp="1"/>
          </p:cNvSpPr>
          <p:nvPr>
            <p:ph type="body" idx="4294967295"/>
          </p:nvPr>
        </p:nvSpPr>
        <p:spPr>
          <a:xfrm>
            <a:off x="210800" y="1417833"/>
            <a:ext cx="8249400" cy="514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your first and last name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Create y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username with your first </a:t>
            </a:r>
            <a:r>
              <a:rPr lang="en-US"/>
              <a:t>and last name.</a:t>
            </a:r>
          </a:p>
          <a:p>
            <a:pPr marR="0" lvl="1" algn="l" rtl="0">
              <a:spcBef>
                <a:spcPts val="440"/>
              </a:spcBef>
              <a:spcAft>
                <a:spcPts val="0"/>
              </a:spcAft>
              <a:buClr>
                <a:srgbClr val="666666"/>
              </a:buClr>
              <a:buSzPct val="90909"/>
              <a:buFont typeface="Arial"/>
              <a:buChar char="•"/>
            </a:pPr>
            <a:r>
              <a:rPr lang="en-US">
                <a:solidFill>
                  <a:srgbClr val="666666"/>
                </a:solidFill>
              </a:rPr>
              <a:t>If this username is not available, try using your initials, middle name, or a nickname (though keep it memorable and professional). </a:t>
            </a:r>
            <a:r>
              <a:rPr lang="en-US" sz="22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</a:t>
            </a:r>
          </a:p>
          <a:p>
            <a:pPr marL="640080" marR="0" lvl="1" indent="-2336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For example</a:t>
            </a:r>
            <a:r>
              <a:rPr lang="en-US" sz="2000" b="0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: m</a:t>
            </a:r>
            <a:r>
              <a:rPr lang="en-US">
                <a:solidFill>
                  <a:srgbClr val="666666"/>
                </a:solidFill>
              </a:rPr>
              <a:t>ariacgonzalez OR gonzalezmaria OR mcgonzalez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  <a:p>
            <a:pPr marL="514350" marR="0" lvl="0" indent="-4635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Create a password that you will remember, enter it again.</a:t>
            </a:r>
          </a:p>
          <a:p>
            <a:pPr marL="514350" marR="0" lvl="0" indent="-4635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Select your b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irthday and gender</a:t>
            </a:r>
          </a:p>
          <a:p>
            <a:pPr marL="514350" marR="0" lvl="0" indent="-4635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Enter your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phone nu</a:t>
            </a:r>
            <a:r>
              <a:rPr lang="en-US"/>
              <a:t>mber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14350" marR="0" lvl="0" indent="-46355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Enter your c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urrent email address (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514350" marR="0" lvl="0" indent="-463550" algn="l" rtl="0">
              <a:spcBef>
                <a:spcPts val="440"/>
              </a:spcBef>
              <a:buClr>
                <a:schemeClr val="accent1"/>
              </a:buClr>
              <a:buSzPct val="220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457200" y="366200"/>
            <a:ext cx="62397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mbria"/>
              <a:buNone/>
            </a:pPr>
            <a:r>
              <a:rPr lang="en-US" sz="3600">
                <a:solidFill>
                  <a:srgbClr val="666666"/>
                </a:solidFill>
              </a:rPr>
              <a:t>Almost done...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sp>
        <p:nvSpPr>
          <p:cNvPr id="147" name="Shape 147"/>
          <p:cNvSpPr txBox="1">
            <a:spLocks noGrp="1"/>
          </p:cNvSpPr>
          <p:nvPr>
            <p:ph type="body" idx="4294967295"/>
          </p:nvPr>
        </p:nvSpPr>
        <p:spPr>
          <a:xfrm>
            <a:off x="457199" y="1600200"/>
            <a:ext cx="7162800" cy="480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Prove you are not a robot! 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your </a:t>
            </a:r>
            <a:r>
              <a:rPr lang="en-US"/>
              <a:t>mouse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cursor in the Type the text box and type the number </a:t>
            </a:r>
            <a:r>
              <a:rPr lang="en-US"/>
              <a:t>you see in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picture.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in the box to agree to Google terms of service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Click Continue on the next page</a:t>
            </a:r>
          </a:p>
          <a:p>
            <a:pPr marL="0" marR="0" lvl="0" indent="0" algn="l" rtl="0">
              <a:spcBef>
                <a:spcPts val="44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l="58287" t="32869" r="15970" b="20414"/>
          <a:stretch/>
        </p:blipFill>
        <p:spPr>
          <a:xfrm>
            <a:off x="4744725" y="3604733"/>
            <a:ext cx="1993875" cy="271256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9" name="Shape 149"/>
          <p:cNvSpPr txBox="1"/>
          <p:nvPr/>
        </p:nvSpPr>
        <p:spPr>
          <a:xfrm>
            <a:off x="1492025" y="3033233"/>
            <a:ext cx="1026000" cy="454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Next step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155" name="Shape 15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6200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mbria"/>
              <a:buNone/>
            </a:pPr>
            <a:r>
              <a:rPr lang="en-US" sz="3600" dirty="0">
                <a:solidFill>
                  <a:srgbClr val="666666"/>
                </a:solidFill>
              </a:rPr>
              <a:t>Write down your information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4294967295"/>
          </p:nvPr>
        </p:nvSpPr>
        <p:spPr>
          <a:xfrm>
            <a:off x="0" y="11430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 down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username, password, and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address (username@gmail.com)</a:t>
            </a: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sym typeface="Calibri"/>
              </a:rPr>
              <a:t>For example: </a:t>
            </a: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 dirty="0"/>
              <a:t>Username = </a:t>
            </a:r>
            <a:r>
              <a:rPr lang="en-US" sz="1600" dirty="0" err="1"/>
              <a:t>fredmaciasgodinez</a:t>
            </a:r>
            <a:endParaRPr lang="en-US" sz="1600" dirty="0"/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 dirty="0"/>
              <a:t>Password = Santaana2016</a:t>
            </a: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 dirty="0"/>
              <a:t>Gmail address= </a:t>
            </a:r>
            <a:r>
              <a:rPr lang="en-US" sz="1600" b="0" i="0" u="sng" strike="noStrike" cap="none" dirty="0">
                <a:solidFill>
                  <a:schemeClr val="hlink"/>
                </a:solidFill>
                <a:sym typeface="Calibri"/>
                <a:hlinkClick r:id="rId3"/>
              </a:rPr>
              <a:t>fredmaciasgodinez@gmail.com</a:t>
            </a: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200" dirty="0"/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366666"/>
              <a:buFont typeface="Arial"/>
              <a:buNone/>
            </a:pPr>
            <a:r>
              <a:rPr lang="en-US" dirty="0"/>
              <a:t>   Username: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366666"/>
              <a:buFont typeface="Arial"/>
              <a:buNone/>
            </a:pPr>
            <a:endParaRPr sz="1600" dirty="0"/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366666"/>
              <a:buFont typeface="Arial"/>
              <a:buNone/>
            </a:pPr>
            <a:r>
              <a:rPr lang="en-US" dirty="0"/>
              <a:t>   Password: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366666"/>
              <a:buFont typeface="Arial"/>
              <a:buNone/>
            </a:pPr>
            <a:endParaRPr sz="1800" dirty="0"/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rPr lang="en-US" dirty="0"/>
              <a:t>   Gmail address: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852700" y="3439175"/>
            <a:ext cx="3590700" cy="52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1852700" y="4092308"/>
            <a:ext cx="3590700" cy="49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2329050" y="4715450"/>
            <a:ext cx="3464100" cy="587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700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165" name="Shape 165"/>
          <p:cNvSpPr txBox="1">
            <a:spLocks noGrp="1"/>
          </p:cNvSpPr>
          <p:nvPr>
            <p:ph type="title" idx="4294967295"/>
          </p:nvPr>
        </p:nvSpPr>
        <p:spPr>
          <a:xfrm>
            <a:off x="484850" y="302733"/>
            <a:ext cx="57690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mbria"/>
              <a:buNone/>
            </a:pPr>
            <a:r>
              <a:rPr lang="en-US" sz="3600">
                <a:solidFill>
                  <a:srgbClr val="666666"/>
                </a:solidFill>
              </a:rPr>
              <a:t>You’re done!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590225" y="1525625"/>
            <a:ext cx="6829800" cy="430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Close the account setup pages by selecting the X icon in the upper right hand corner of your screen </a:t>
            </a:r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 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lower right corner, click Guest</a:t>
            </a:r>
          </a:p>
          <a:p>
            <a:pPr marL="342900" marR="0" lvl="0" indent="-2286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 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box that opens, select Exit Guest if necessary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l="88403" b="90819"/>
          <a:stretch/>
        </p:blipFill>
        <p:spPr>
          <a:xfrm>
            <a:off x="6359625" y="2062333"/>
            <a:ext cx="1060398" cy="6046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Shape 168"/>
          <p:cNvCxnSpPr/>
          <p:nvPr/>
        </p:nvCxnSpPr>
        <p:spPr>
          <a:xfrm flipH="1">
            <a:off x="7573425" y="1948708"/>
            <a:ext cx="709800" cy="159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224850" y="1820866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048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You will need your Google email (Gmail) username and password.</a:t>
            </a:r>
          </a:p>
          <a:p>
            <a:pPr marL="3048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Enter your Google Email (Gmail</a:t>
            </a: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username &amp; Password.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304800" y="228600"/>
            <a:ext cx="6096000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mbria"/>
              <a:buNone/>
            </a:pPr>
            <a:r>
              <a:rPr lang="en-US" sz="3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Sign in</a:t>
            </a:r>
            <a:r>
              <a:rPr lang="en-US" sz="36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 to </a:t>
            </a:r>
            <a:r>
              <a:rPr lang="en-US" sz="3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your </a:t>
            </a:r>
            <a:r>
              <a:rPr lang="en-US" sz="36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Chromebook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Cambria"/>
              <a:buNone/>
            </a:pPr>
            <a:r>
              <a:rPr lang="en-US" sz="30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Using </a:t>
            </a:r>
            <a:r>
              <a:rPr lang="en-US" sz="30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your</a:t>
            </a:r>
            <a:r>
              <a:rPr lang="en-US" sz="3000" b="0" i="0" u="none" strike="noStrike" cap="non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 Google Account 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50" y="2797862"/>
            <a:ext cx="7886700" cy="38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jacency">
  <a:themeElements>
    <a:clrScheme name="Custom 8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70C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397</Words>
  <Application>Microsoft Office PowerPoint</Application>
  <PresentationFormat>On-screen Show (4:3)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</vt:lpstr>
      <vt:lpstr>Cambria</vt:lpstr>
      <vt:lpstr>Merriweather Sans</vt:lpstr>
      <vt:lpstr>Cabin</vt:lpstr>
      <vt:lpstr>Adjacency</vt:lpstr>
      <vt:lpstr>How to Create a  Google Account</vt:lpstr>
      <vt:lpstr> Let’s sign up! </vt:lpstr>
      <vt:lpstr>Let’s sign up!</vt:lpstr>
      <vt:lpstr>This is what you will see</vt:lpstr>
      <vt:lpstr>Enter your information</vt:lpstr>
      <vt:lpstr>Almost done...</vt:lpstr>
      <vt:lpstr>Write down your information</vt:lpstr>
      <vt:lpstr>You’re done!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 Google Account</dc:title>
  <cp:lastModifiedBy>Fast, Juanita</cp:lastModifiedBy>
  <cp:revision>5</cp:revision>
  <dcterms:modified xsi:type="dcterms:W3CDTF">2016-03-16T17:04:26Z</dcterms:modified>
</cp:coreProperties>
</file>